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6" r:id="rId2"/>
    <p:sldId id="283" r:id="rId3"/>
    <p:sldId id="272" r:id="rId4"/>
    <p:sldId id="282" r:id="rId5"/>
    <p:sldId id="257" r:id="rId6"/>
    <p:sldId id="258" r:id="rId7"/>
    <p:sldId id="259" r:id="rId8"/>
    <p:sldId id="260" r:id="rId9"/>
    <p:sldId id="261" r:id="rId10"/>
    <p:sldId id="262" r:id="rId11"/>
    <p:sldId id="266" r:id="rId12"/>
    <p:sldId id="263" r:id="rId13"/>
    <p:sldId id="274" r:id="rId14"/>
    <p:sldId id="275" r:id="rId15"/>
    <p:sldId id="276" r:id="rId16"/>
    <p:sldId id="277" r:id="rId17"/>
    <p:sldId id="278" r:id="rId18"/>
    <p:sldId id="279" r:id="rId19"/>
    <p:sldId id="280" r:id="rId20"/>
    <p:sldId id="270" r:id="rId21"/>
    <p:sldId id="267" r:id="rId22"/>
    <p:sldId id="268" r:id="rId23"/>
    <p:sldId id="269" r:id="rId24"/>
    <p:sldId id="265" r:id="rId25"/>
    <p:sldId id="27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76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C36CB9-6182-483D-9DF0-BEF177E65E7E}" type="datetimeFigureOut">
              <a:rPr lang="en-US" smtClean="0"/>
              <a:pPr/>
              <a:t>6/7/2011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B4E126-E8CA-40BF-8D78-A2944FC7E69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SEND</a:t>
            </a:r>
            <a:r>
              <a:rPr lang="en-US" baseline="0" dirty="0" smtClean="0"/>
              <a:t> THE ACADEMY SKYPE DIRECTORY TO ALL KNOWN WORKSHOP PARTICIPANTS.</a:t>
            </a:r>
            <a:endParaRPr lang="en-US" dirty="0"/>
          </a:p>
        </p:txBody>
      </p:sp>
      <p:sp>
        <p:nvSpPr>
          <p:cNvPr id="4" name="Slide Number Placeholder 3"/>
          <p:cNvSpPr>
            <a:spLocks noGrp="1"/>
          </p:cNvSpPr>
          <p:nvPr>
            <p:ph type="sldNum" sz="quarter" idx="10"/>
          </p:nvPr>
        </p:nvSpPr>
        <p:spPr/>
        <p:txBody>
          <a:bodyPr/>
          <a:lstStyle/>
          <a:p>
            <a:fld id="{78B4E126-E8CA-40BF-8D78-A2944FC7E69A}"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0C8AD7B5-E4EA-4B60-8DF3-6A1BAF41E185}" type="datetimeFigureOut">
              <a:rPr lang="en-US" smtClean="0"/>
              <a:pPr/>
              <a:t>6/7/2011</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904A578-FDFF-48BB-A8F9-2D00E4A627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C8AD7B5-E4EA-4B60-8DF3-6A1BAF41E185}"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04A578-FDFF-48BB-A8F9-2D00E4A627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C8AD7B5-E4EA-4B60-8DF3-6A1BAF41E185}"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04A578-FDFF-48BB-A8F9-2D00E4A627D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0C8AD7B5-E4EA-4B60-8DF3-6A1BAF41E185}" type="datetimeFigureOut">
              <a:rPr lang="en-US" smtClean="0"/>
              <a:pPr/>
              <a:t>6/7/2011</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6904A578-FDFF-48BB-A8F9-2D00E4A627D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0C8AD7B5-E4EA-4B60-8DF3-6A1BAF41E185}" type="datetimeFigureOut">
              <a:rPr lang="en-US" smtClean="0"/>
              <a:pPr/>
              <a:t>6/7/2011</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6904A578-FDFF-48BB-A8F9-2D00E4A627DC}"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0C8AD7B5-E4EA-4B60-8DF3-6A1BAF41E185}" type="datetimeFigureOut">
              <a:rPr lang="en-US" smtClean="0"/>
              <a:pPr/>
              <a:t>6/7/2011</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6904A578-FDFF-48BB-A8F9-2D00E4A627D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0C8AD7B5-E4EA-4B60-8DF3-6A1BAF41E185}" type="datetimeFigureOut">
              <a:rPr lang="en-US" smtClean="0"/>
              <a:pPr/>
              <a:t>6/7/2011</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6904A578-FDFF-48BB-A8F9-2D00E4A627D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C8AD7B5-E4EA-4B60-8DF3-6A1BAF41E185}" type="datetimeFigureOut">
              <a:rPr lang="en-US" smtClean="0"/>
              <a:pPr/>
              <a:t>6/7/2011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04A578-FDFF-48BB-A8F9-2D00E4A627D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0C8AD7B5-E4EA-4B60-8DF3-6A1BAF41E185}" type="datetimeFigureOut">
              <a:rPr lang="en-US" smtClean="0"/>
              <a:pPr/>
              <a:t>6/7/2011</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6904A578-FDFF-48BB-A8F9-2D00E4A627D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0C8AD7B5-E4EA-4B60-8DF3-6A1BAF41E185}" type="datetimeFigureOut">
              <a:rPr lang="en-US" smtClean="0"/>
              <a:pPr/>
              <a:t>6/7/2011</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6904A578-FDFF-48BB-A8F9-2D00E4A627D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0C8AD7B5-E4EA-4B60-8DF3-6A1BAF41E185}" type="datetimeFigureOut">
              <a:rPr lang="en-US" smtClean="0"/>
              <a:pPr/>
              <a:t>6/7/2011</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6904A578-FDFF-48BB-A8F9-2D00E4A627D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C8AD7B5-E4EA-4B60-8DF3-6A1BAF41E185}" type="datetimeFigureOut">
              <a:rPr lang="en-US" smtClean="0"/>
              <a:pPr/>
              <a:t>6/7/2011</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904A578-FDFF-48BB-A8F9-2D00E4A627D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28600"/>
            <a:ext cx="8382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Integrated Curriculum Workshop</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Rectangle 5"/>
          <p:cNvSpPr/>
          <p:nvPr/>
        </p:nvSpPr>
        <p:spPr>
          <a:xfrm>
            <a:off x="1539457" y="2208074"/>
            <a:ext cx="7204215"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en-US" sz="3600" b="1" cap="none" spc="0" dirty="0" smtClean="0">
                <a:ln w="11430">
                  <a:solidFill>
                    <a:srgbClr val="FFFF00"/>
                  </a:solidFill>
                </a:ln>
                <a:solidFill>
                  <a:srgbClr val="FFFF00"/>
                </a:solidFill>
                <a:effectLst>
                  <a:outerShdw blurRad="50800" dist="39000" dir="5460000" algn="tl">
                    <a:srgbClr val="000000">
                      <a:alpha val="38000"/>
                    </a:srgbClr>
                  </a:outerShdw>
                </a:effectLst>
              </a:rPr>
              <a:t>Skype Technology </a:t>
            </a:r>
          </a:p>
          <a:p>
            <a:pPr algn="r"/>
            <a:r>
              <a:rPr lang="en-US" sz="3600" b="1" cap="none" spc="0" dirty="0" smtClean="0">
                <a:ln w="11430">
                  <a:solidFill>
                    <a:srgbClr val="FFFF00"/>
                  </a:solidFill>
                </a:ln>
                <a:solidFill>
                  <a:srgbClr val="FFFF00"/>
                </a:solidFill>
                <a:effectLst>
                  <a:outerShdw blurRad="50800" dist="39000" dir="5460000" algn="tl">
                    <a:srgbClr val="000000">
                      <a:alpha val="38000"/>
                    </a:srgbClr>
                  </a:outerShdw>
                </a:effectLst>
              </a:rPr>
              <a:t>for Common Planning</a:t>
            </a:r>
          </a:p>
          <a:p>
            <a:pPr algn="r"/>
            <a:r>
              <a:rPr lang="en-US" sz="3600" b="1" cap="none" spc="0" dirty="0" smtClean="0">
                <a:ln w="11430">
                  <a:solidFill>
                    <a:srgbClr val="FFFF00"/>
                  </a:solidFill>
                </a:ln>
                <a:solidFill>
                  <a:srgbClr val="FFFF00"/>
                </a:solidFill>
                <a:effectLst>
                  <a:outerShdw blurRad="50800" dist="39000" dir="5460000" algn="tl">
                    <a:srgbClr val="000000">
                      <a:alpha val="38000"/>
                    </a:srgbClr>
                  </a:outerShdw>
                </a:effectLst>
              </a:rPr>
              <a:t>and Expanding Your Classroom</a:t>
            </a:r>
            <a:endParaRPr lang="en-US" sz="3600" b="1" cap="none" spc="0" dirty="0">
              <a:ln w="11430">
                <a:solidFill>
                  <a:srgbClr val="FFFF00"/>
                </a:solidFill>
              </a:ln>
              <a:solidFill>
                <a:srgbClr val="FFFF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Adding contacts</a:t>
            </a:r>
            <a:endParaRPr lang="en-US" sz="3600" b="1" dirty="0"/>
          </a:p>
        </p:txBody>
      </p:sp>
      <p:sp>
        <p:nvSpPr>
          <p:cNvPr id="4" name="Text Placeholder 3"/>
          <p:cNvSpPr>
            <a:spLocks noGrp="1"/>
          </p:cNvSpPr>
          <p:nvPr>
            <p:ph type="body" sz="half" idx="2"/>
          </p:nvPr>
        </p:nvSpPr>
        <p:spPr>
          <a:xfrm>
            <a:off x="1143000" y="5867400"/>
            <a:ext cx="7333488" cy="990600"/>
          </a:xfrm>
        </p:spPr>
        <p:txBody>
          <a:bodyPr>
            <a:normAutofit/>
          </a:bodyPr>
          <a:lstStyle/>
          <a:p>
            <a:r>
              <a:rPr lang="en-US" sz="2000" b="1" dirty="0" smtClean="0">
                <a:solidFill>
                  <a:srgbClr val="FFFF00"/>
                </a:solidFill>
              </a:rPr>
              <a:t>Until your contact accepts you, their ‘cloud’ will remain gray, and you will not be able to call them.</a:t>
            </a:r>
            <a:endParaRPr lang="en-US" sz="2000" b="1" dirty="0">
              <a:solidFill>
                <a:srgbClr val="FFFF00"/>
              </a:solidFill>
            </a:endParaRPr>
          </a:p>
        </p:txBody>
      </p:sp>
      <p:pic>
        <p:nvPicPr>
          <p:cNvPr id="6146" name="Picture 2"/>
          <p:cNvPicPr>
            <a:picLocks noGrp="1" noChangeAspect="1" noChangeArrowheads="1"/>
          </p:cNvPicPr>
          <p:nvPr>
            <p:ph type="pic" idx="1"/>
          </p:nvPr>
        </p:nvPicPr>
        <p:blipFill>
          <a:blip r:embed="rId2" cstate="print"/>
          <a:srcRect l="8225" r="23138" b="15150"/>
          <a:stretch>
            <a:fillRect/>
          </a:stretch>
        </p:blipFill>
        <p:spPr bwMode="auto">
          <a:xfrm>
            <a:off x="1143000" y="381000"/>
            <a:ext cx="7777163" cy="5417234"/>
          </a:xfrm>
          <a:prstGeom prst="rect">
            <a:avLst/>
          </a:prstGeom>
          <a:noFill/>
          <a:ln w="9525">
            <a:noFill/>
            <a:miter lim="800000"/>
            <a:headEnd/>
            <a:tailEnd/>
          </a:ln>
        </p:spPr>
      </p:pic>
      <p:sp>
        <p:nvSpPr>
          <p:cNvPr id="6" name="Right Arrow 5"/>
          <p:cNvSpPr/>
          <p:nvPr/>
        </p:nvSpPr>
        <p:spPr>
          <a:xfrm rot="12213319">
            <a:off x="2286000" y="29718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2213319">
            <a:off x="6380318" y="1119920"/>
            <a:ext cx="1219200" cy="9144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Renaming your contact</a:t>
            </a:r>
            <a:endParaRPr lang="en-US" sz="3600" b="1" dirty="0"/>
          </a:p>
        </p:txBody>
      </p:sp>
      <p:sp>
        <p:nvSpPr>
          <p:cNvPr id="4" name="Text Placeholder 3"/>
          <p:cNvSpPr>
            <a:spLocks noGrp="1"/>
          </p:cNvSpPr>
          <p:nvPr>
            <p:ph type="body" sz="half" idx="2"/>
          </p:nvPr>
        </p:nvSpPr>
        <p:spPr>
          <a:xfrm>
            <a:off x="1143000" y="5867400"/>
            <a:ext cx="7848600" cy="685800"/>
          </a:xfrm>
        </p:spPr>
        <p:txBody>
          <a:bodyPr>
            <a:noAutofit/>
          </a:bodyPr>
          <a:lstStyle/>
          <a:p>
            <a:r>
              <a:rPr lang="en-US" sz="1800" b="1" dirty="0" smtClean="0">
                <a:solidFill>
                  <a:srgbClr val="FFFF00"/>
                </a:solidFill>
              </a:rPr>
              <a:t>Right click on your contact, choose ‘Rename’ and rename them.   Protocol suggestion:  VCS NAME School Abbreviation= VCS </a:t>
            </a:r>
            <a:r>
              <a:rPr lang="en-US" sz="1800" b="1" dirty="0" err="1" smtClean="0">
                <a:solidFill>
                  <a:srgbClr val="FFFF00"/>
                </a:solidFill>
              </a:rPr>
              <a:t>Kira</a:t>
            </a:r>
            <a:r>
              <a:rPr lang="en-US" sz="1800" b="1" dirty="0" smtClean="0">
                <a:solidFill>
                  <a:srgbClr val="FFFF00"/>
                </a:solidFill>
              </a:rPr>
              <a:t> </a:t>
            </a:r>
            <a:r>
              <a:rPr lang="en-US" sz="1800" b="1" dirty="0" err="1" smtClean="0">
                <a:solidFill>
                  <a:srgbClr val="FFFF00"/>
                </a:solidFill>
              </a:rPr>
              <a:t>Lenhart</a:t>
            </a:r>
            <a:r>
              <a:rPr lang="en-US" sz="1800" b="1" dirty="0" smtClean="0">
                <a:solidFill>
                  <a:srgbClr val="FFFF00"/>
                </a:solidFill>
              </a:rPr>
              <a:t> UHS.  This can help as you add school, business and community contacts for your academy.</a:t>
            </a:r>
            <a:endParaRPr lang="en-US" sz="1800" b="1" dirty="0">
              <a:solidFill>
                <a:srgbClr val="FFFF00"/>
              </a:solidFill>
            </a:endParaRPr>
          </a:p>
        </p:txBody>
      </p:sp>
      <p:pic>
        <p:nvPicPr>
          <p:cNvPr id="9218"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5"/>
                </a:solidFill>
              </a:rPr>
              <a:t>Calling your contacts</a:t>
            </a:r>
            <a:endParaRPr lang="en-US" sz="3600" b="1" dirty="0">
              <a:solidFill>
                <a:schemeClr val="accent5"/>
              </a:solidFill>
            </a:endParaRPr>
          </a:p>
        </p:txBody>
      </p:sp>
      <p:sp>
        <p:nvSpPr>
          <p:cNvPr id="3" name="Picture Placeholder 2"/>
          <p:cNvSpPr>
            <a:spLocks noGrp="1"/>
          </p:cNvSpPr>
          <p:nvPr>
            <p:ph type="pic" idx="1"/>
          </p:nvPr>
        </p:nvSpPr>
        <p:spPr/>
      </p:sp>
      <p:sp>
        <p:nvSpPr>
          <p:cNvPr id="4" name="Text Placeholder 3"/>
          <p:cNvSpPr>
            <a:spLocks noGrp="1"/>
          </p:cNvSpPr>
          <p:nvPr>
            <p:ph type="body" sz="half" idx="2"/>
          </p:nvPr>
        </p:nvSpPr>
        <p:spPr>
          <a:xfrm>
            <a:off x="1143000" y="5867400"/>
            <a:ext cx="7333488" cy="990600"/>
          </a:xfrm>
        </p:spPr>
        <p:txBody>
          <a:bodyPr>
            <a:noAutofit/>
          </a:bodyPr>
          <a:lstStyle/>
          <a:p>
            <a:r>
              <a:rPr lang="en-US" sz="1800" b="1" dirty="0" smtClean="0">
                <a:solidFill>
                  <a:srgbClr val="FFFF00"/>
                </a:solidFill>
              </a:rPr>
              <a:t>Once your contact has accepted you, their cloud will be green, and you can see their contact details.  Now you can call them, IM, or send files to them.</a:t>
            </a:r>
            <a:endParaRPr lang="en-US" sz="1800" b="1" dirty="0">
              <a:solidFill>
                <a:srgbClr val="FFFF00"/>
              </a:solidFill>
            </a:endParaRPr>
          </a:p>
        </p:txBody>
      </p:sp>
      <p:pic>
        <p:nvPicPr>
          <p:cNvPr id="7170" name="Picture 2"/>
          <p:cNvPicPr>
            <a:picLocks noChangeAspect="1" noChangeArrowheads="1"/>
          </p:cNvPicPr>
          <p:nvPr/>
        </p:nvPicPr>
        <p:blipFill>
          <a:blip r:embed="rId2" cstate="print"/>
          <a:srcRect l="5208"/>
          <a:stretch>
            <a:fillRect/>
          </a:stretch>
        </p:blipFill>
        <p:spPr bwMode="auto">
          <a:xfrm>
            <a:off x="1143000" y="381000"/>
            <a:ext cx="8001000" cy="5486400"/>
          </a:xfrm>
          <a:prstGeom prst="rect">
            <a:avLst/>
          </a:prstGeom>
          <a:noFill/>
          <a:ln w="9525">
            <a:noFill/>
            <a:miter lim="800000"/>
            <a:headEnd/>
            <a:tailEnd/>
          </a:ln>
        </p:spPr>
      </p:pic>
      <p:sp>
        <p:nvSpPr>
          <p:cNvPr id="6" name="Right Arrow 5"/>
          <p:cNvSpPr/>
          <p:nvPr/>
        </p:nvSpPr>
        <p:spPr>
          <a:xfrm rot="5400000">
            <a:off x="4953000" y="39624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0800000">
            <a:off x="1676400" y="15240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800000">
            <a:off x="5867400" y="6858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6200000">
            <a:off x="2895600" y="21336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150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350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3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5"/>
                </a:solidFill>
              </a:rPr>
              <a:t>Calling your contacts</a:t>
            </a:r>
            <a:endParaRPr lang="en-US" sz="3600" b="1" dirty="0"/>
          </a:p>
        </p:txBody>
      </p:sp>
      <p:sp>
        <p:nvSpPr>
          <p:cNvPr id="4" name="Text Placeholder 3"/>
          <p:cNvSpPr>
            <a:spLocks noGrp="1"/>
          </p:cNvSpPr>
          <p:nvPr>
            <p:ph type="body" sz="half" idx="2"/>
          </p:nvPr>
        </p:nvSpPr>
        <p:spPr>
          <a:xfrm>
            <a:off x="1143000" y="5867400"/>
            <a:ext cx="7333488" cy="990600"/>
          </a:xfrm>
        </p:spPr>
        <p:txBody>
          <a:bodyPr>
            <a:normAutofit/>
          </a:bodyPr>
          <a:lstStyle/>
          <a:p>
            <a:r>
              <a:rPr lang="en-US" sz="2400" b="1" dirty="0" smtClean="0">
                <a:solidFill>
                  <a:srgbClr val="FFFF00"/>
                </a:solidFill>
                <a:effectLst>
                  <a:outerShdw blurRad="38100" dist="38100" dir="2700000" algn="tl">
                    <a:srgbClr val="000000">
                      <a:alpha val="43137"/>
                    </a:srgbClr>
                  </a:outerShdw>
                </a:effectLst>
              </a:rPr>
              <a:t>Calling without video – clear audio quality, uses whatever image you have set-up in your profile.</a:t>
            </a:r>
            <a:endParaRPr lang="en-US" sz="2400" b="1" dirty="0">
              <a:solidFill>
                <a:srgbClr val="FFFF00"/>
              </a:solidFill>
              <a:effectLst>
                <a:outerShdw blurRad="38100" dist="38100" dir="2700000" algn="tl">
                  <a:srgbClr val="000000">
                    <a:alpha val="43137"/>
                  </a:srgbClr>
                </a:outerShdw>
              </a:effectLst>
            </a:endParaRPr>
          </a:p>
        </p:txBody>
      </p:sp>
      <p:sp>
        <p:nvSpPr>
          <p:cNvPr id="6" name="Right Arrow 5"/>
          <p:cNvSpPr/>
          <p:nvPr/>
        </p:nvSpPr>
        <p:spPr>
          <a:xfrm rot="12213319">
            <a:off x="2286000" y="29718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2213319">
            <a:off x="6380318" y="1119920"/>
            <a:ext cx="1219200" cy="9144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26"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5"/>
                </a:solidFill>
              </a:rPr>
              <a:t>Calling your contacts</a:t>
            </a:r>
            <a:endParaRPr lang="en-US" sz="3200" dirty="0"/>
          </a:p>
        </p:txBody>
      </p:sp>
      <p:sp>
        <p:nvSpPr>
          <p:cNvPr id="4" name="Text Placeholder 3"/>
          <p:cNvSpPr>
            <a:spLocks noGrp="1"/>
          </p:cNvSpPr>
          <p:nvPr>
            <p:ph type="body" sz="half" idx="2"/>
          </p:nvPr>
        </p:nvSpPr>
        <p:spPr/>
        <p:txBody>
          <a:bodyPr>
            <a:normAutofit/>
          </a:bodyPr>
          <a:lstStyle/>
          <a:p>
            <a:r>
              <a:rPr lang="en-US" sz="2400" b="1" dirty="0" smtClean="0">
                <a:solidFill>
                  <a:srgbClr val="FFFF00"/>
                </a:solidFill>
                <a:effectLst>
                  <a:outerShdw blurRad="38100" dist="38100" dir="2700000" algn="tl">
                    <a:srgbClr val="000000">
                      <a:alpha val="43137"/>
                    </a:srgbClr>
                  </a:outerShdw>
                </a:effectLst>
              </a:rPr>
              <a:t>With one video call, and one without the video.</a:t>
            </a:r>
            <a:endParaRPr lang="en-US" sz="2400" b="1" dirty="0">
              <a:solidFill>
                <a:srgbClr val="FFFF00"/>
              </a:solidFill>
              <a:effectLst>
                <a:outerShdw blurRad="38100" dist="38100" dir="2700000" algn="tl">
                  <a:srgbClr val="000000">
                    <a:alpha val="43137"/>
                  </a:srgbClr>
                </a:outerShdw>
              </a:effectLst>
            </a:endParaRPr>
          </a:p>
        </p:txBody>
      </p:sp>
      <p:pic>
        <p:nvPicPr>
          <p:cNvPr id="2050"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5"/>
                </a:solidFill>
              </a:rPr>
              <a:t>Calling your contacts</a:t>
            </a:r>
            <a:endParaRPr lang="en-US" sz="3200" dirty="0"/>
          </a:p>
        </p:txBody>
      </p:sp>
      <p:sp>
        <p:nvSpPr>
          <p:cNvPr id="4" name="Text Placeholder 3"/>
          <p:cNvSpPr>
            <a:spLocks noGrp="1"/>
          </p:cNvSpPr>
          <p:nvPr>
            <p:ph type="body" sz="half" idx="2"/>
          </p:nvPr>
        </p:nvSpPr>
        <p:spPr>
          <a:xfrm>
            <a:off x="1143000" y="5867400"/>
            <a:ext cx="7772400" cy="990600"/>
          </a:xfrm>
        </p:spPr>
        <p:txBody>
          <a:bodyPr>
            <a:normAutofit fontScale="92500"/>
          </a:bodyPr>
          <a:lstStyle/>
          <a:p>
            <a:r>
              <a:rPr lang="en-US" sz="2400" b="1" dirty="0" smtClean="0">
                <a:solidFill>
                  <a:srgbClr val="FFFF00"/>
                </a:solidFill>
                <a:effectLst>
                  <a:outerShdw blurRad="38100" dist="38100" dir="2700000" algn="tl">
                    <a:srgbClr val="000000">
                      <a:alpha val="43137"/>
                    </a:srgbClr>
                  </a:outerShdw>
                </a:effectLst>
              </a:rPr>
              <a:t>Call using IM, click the talk bubble.  Type in the bottom box and click ‘Send message’ or just hit ‘Enter’.</a:t>
            </a:r>
            <a:endParaRPr lang="en-US" sz="2400" b="1" dirty="0">
              <a:solidFill>
                <a:srgbClr val="FFFF00"/>
              </a:solidFill>
              <a:effectLst>
                <a:outerShdw blurRad="38100" dist="38100" dir="2700000" algn="tl">
                  <a:srgbClr val="000000">
                    <a:alpha val="43137"/>
                  </a:srgbClr>
                </a:outerShdw>
              </a:effectLst>
            </a:endParaRPr>
          </a:p>
        </p:txBody>
      </p:sp>
      <p:pic>
        <p:nvPicPr>
          <p:cNvPr id="3074"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
        <p:nvSpPr>
          <p:cNvPr id="6" name="Right Arrow 5"/>
          <p:cNvSpPr/>
          <p:nvPr/>
        </p:nvSpPr>
        <p:spPr>
          <a:xfrm rot="10800000">
            <a:off x="6477000" y="40386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5"/>
                </a:solidFill>
              </a:rPr>
              <a:t>Calling your contacts</a:t>
            </a:r>
            <a:endParaRPr lang="en-US" sz="3200" dirty="0"/>
          </a:p>
        </p:txBody>
      </p:sp>
      <p:sp>
        <p:nvSpPr>
          <p:cNvPr id="4" name="Text Placeholder 3"/>
          <p:cNvSpPr>
            <a:spLocks noGrp="1"/>
          </p:cNvSpPr>
          <p:nvPr>
            <p:ph type="body" sz="half" idx="2"/>
          </p:nvPr>
        </p:nvSpPr>
        <p:spPr>
          <a:xfrm>
            <a:off x="1143000" y="5867400"/>
            <a:ext cx="8001000" cy="685800"/>
          </a:xfrm>
        </p:spPr>
        <p:txBody>
          <a:bodyPr>
            <a:noAutofit/>
          </a:bodyPr>
          <a:lstStyle/>
          <a:p>
            <a:r>
              <a:rPr lang="en-US" sz="2400" b="1" dirty="0" smtClean="0">
                <a:solidFill>
                  <a:srgbClr val="FFFF00"/>
                </a:solidFill>
                <a:effectLst>
                  <a:outerShdw blurRad="38100" dist="38100" dir="2700000" algn="tl">
                    <a:srgbClr val="000000">
                      <a:alpha val="43137"/>
                    </a:srgbClr>
                  </a:outerShdw>
                </a:effectLst>
              </a:rPr>
              <a:t>Call using IM and sending a picture.  Just click ‘Save as’ to save the file to a location on your computer.</a:t>
            </a:r>
            <a:endParaRPr lang="en-US" sz="2400" b="1" dirty="0">
              <a:solidFill>
                <a:srgbClr val="FFFF00"/>
              </a:solidFill>
              <a:effectLst>
                <a:outerShdw blurRad="38100" dist="38100" dir="2700000" algn="tl">
                  <a:srgbClr val="000000">
                    <a:alpha val="43137"/>
                  </a:srgbClr>
                </a:outerShdw>
              </a:effectLst>
            </a:endParaRPr>
          </a:p>
        </p:txBody>
      </p:sp>
      <p:pic>
        <p:nvPicPr>
          <p:cNvPr id="4098"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
        <p:nvSpPr>
          <p:cNvPr id="6" name="Right Arrow 5"/>
          <p:cNvSpPr/>
          <p:nvPr/>
        </p:nvSpPr>
        <p:spPr>
          <a:xfrm rot="5400000">
            <a:off x="5715000" y="32766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0800000">
            <a:off x="6553200" y="47244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solidFill>
                  <a:schemeClr val="accent5"/>
                </a:solidFill>
              </a:rPr>
              <a:t>ADDING PEOPLE TO YOUR CALL</a:t>
            </a:r>
            <a:endParaRPr lang="en-US" dirty="0"/>
          </a:p>
        </p:txBody>
      </p:sp>
      <p:sp>
        <p:nvSpPr>
          <p:cNvPr id="4" name="Text Placeholder 3"/>
          <p:cNvSpPr>
            <a:spLocks noGrp="1"/>
          </p:cNvSpPr>
          <p:nvPr>
            <p:ph type="body" sz="half" idx="2"/>
          </p:nvPr>
        </p:nvSpPr>
        <p:spPr/>
        <p:txBody>
          <a:bodyPr>
            <a:normAutofit/>
          </a:bodyPr>
          <a:lstStyle/>
          <a:p>
            <a:r>
              <a:rPr lang="en-US" sz="2400" b="1" dirty="0" smtClean="0">
                <a:solidFill>
                  <a:srgbClr val="FFFF00"/>
                </a:solidFill>
                <a:effectLst>
                  <a:outerShdw blurRad="38100" dist="38100" dir="2700000" algn="tl">
                    <a:srgbClr val="000000">
                      <a:alpha val="43137"/>
                    </a:srgbClr>
                  </a:outerShdw>
                </a:effectLst>
              </a:rPr>
              <a:t>Adding another person  to the call.</a:t>
            </a:r>
            <a:endParaRPr lang="en-US" sz="2400" b="1" dirty="0">
              <a:solidFill>
                <a:srgbClr val="FFFF00"/>
              </a:solidFill>
              <a:effectLst>
                <a:outerShdw blurRad="38100" dist="38100" dir="2700000" algn="tl">
                  <a:srgbClr val="000000">
                    <a:alpha val="43137"/>
                  </a:srgbClr>
                </a:outerShdw>
              </a:effectLst>
            </a:endParaRPr>
          </a:p>
        </p:txBody>
      </p:sp>
      <p:pic>
        <p:nvPicPr>
          <p:cNvPr id="5122"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chemeClr val="accent5"/>
                </a:solidFill>
              </a:rPr>
              <a:t>ADDING PEOPLE TO YOUR CALL</a:t>
            </a:r>
            <a:endParaRPr lang="en-US" sz="3200" dirty="0"/>
          </a:p>
        </p:txBody>
      </p:sp>
      <p:sp>
        <p:nvSpPr>
          <p:cNvPr id="4" name="Text Placeholder 3"/>
          <p:cNvSpPr>
            <a:spLocks noGrp="1"/>
          </p:cNvSpPr>
          <p:nvPr>
            <p:ph type="body" sz="half" idx="2"/>
          </p:nvPr>
        </p:nvSpPr>
        <p:spPr>
          <a:xfrm>
            <a:off x="1143000" y="5867400"/>
            <a:ext cx="8001000" cy="685800"/>
          </a:xfrm>
        </p:spPr>
        <p:txBody>
          <a:bodyPr>
            <a:noAutofit/>
          </a:bodyPr>
          <a:lstStyle/>
          <a:p>
            <a:r>
              <a:rPr lang="en-US" sz="2400" b="1" dirty="0" smtClean="0">
                <a:solidFill>
                  <a:srgbClr val="FFFF00"/>
                </a:solidFill>
                <a:effectLst>
                  <a:outerShdw blurRad="38100" dist="38100" dir="2700000" algn="tl">
                    <a:srgbClr val="000000">
                      <a:alpha val="43137"/>
                    </a:srgbClr>
                  </a:outerShdw>
                </a:effectLst>
              </a:rPr>
              <a:t>The call now drops from video to a conference call.  Contact boxes will light up with whoever is speaking.  </a:t>
            </a:r>
            <a:endParaRPr lang="en-US" sz="2400" b="1" dirty="0">
              <a:solidFill>
                <a:srgbClr val="FFFF00"/>
              </a:solidFill>
              <a:effectLst>
                <a:outerShdw blurRad="38100" dist="38100" dir="2700000" algn="tl">
                  <a:srgbClr val="000000">
                    <a:alpha val="43137"/>
                  </a:srgbClr>
                </a:outerShdw>
              </a:effectLst>
            </a:endParaRPr>
          </a:p>
        </p:txBody>
      </p:sp>
      <p:pic>
        <p:nvPicPr>
          <p:cNvPr id="6146"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CALL SUMARY</a:t>
            </a:r>
            <a:endParaRPr lang="en-US" sz="3600" b="1" dirty="0"/>
          </a:p>
        </p:txBody>
      </p:sp>
      <p:sp>
        <p:nvSpPr>
          <p:cNvPr id="4" name="Text Placeholder 3"/>
          <p:cNvSpPr>
            <a:spLocks noGrp="1"/>
          </p:cNvSpPr>
          <p:nvPr>
            <p:ph type="body" sz="half" idx="2"/>
          </p:nvPr>
        </p:nvSpPr>
        <p:spPr>
          <a:xfrm>
            <a:off x="1143000" y="5791200"/>
            <a:ext cx="8001000" cy="762000"/>
          </a:xfrm>
        </p:spPr>
        <p:txBody>
          <a:bodyPr>
            <a:noAutofit/>
          </a:bodyPr>
          <a:lstStyle/>
          <a:p>
            <a:r>
              <a:rPr lang="en-US" sz="2200" b="1" dirty="0" smtClean="0">
                <a:solidFill>
                  <a:srgbClr val="FFFF00"/>
                </a:solidFill>
                <a:effectLst>
                  <a:outerShdw blurRad="38100" dist="38100" dir="2700000" algn="tl">
                    <a:srgbClr val="000000">
                      <a:alpha val="43137"/>
                    </a:srgbClr>
                  </a:outerShdw>
                </a:effectLst>
              </a:rPr>
              <a:t>Notice at the end of the call, Skype gives you a call summary, and history of any files that may have been sent.  You can also ‘Save Group’ to your contacts.</a:t>
            </a:r>
            <a:endParaRPr lang="en-US" sz="2200" b="1" dirty="0">
              <a:solidFill>
                <a:srgbClr val="FFFF00"/>
              </a:solidFill>
              <a:effectLst>
                <a:outerShdw blurRad="38100" dist="38100" dir="2700000" algn="tl">
                  <a:srgbClr val="000000">
                    <a:alpha val="43137"/>
                  </a:srgbClr>
                </a:outerShdw>
              </a:effectLst>
            </a:endParaRPr>
          </a:p>
        </p:txBody>
      </p:sp>
      <p:pic>
        <p:nvPicPr>
          <p:cNvPr id="7170"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
        <p:nvSpPr>
          <p:cNvPr id="6" name="Right Arrow 5"/>
          <p:cNvSpPr/>
          <p:nvPr/>
        </p:nvSpPr>
        <p:spPr>
          <a:xfrm>
            <a:off x="6172200" y="381000"/>
            <a:ext cx="1219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Common Planning</a:t>
            </a:r>
            <a:endParaRPr lang="en-US" b="1" dirty="0"/>
          </a:p>
        </p:txBody>
      </p:sp>
      <p:sp>
        <p:nvSpPr>
          <p:cNvPr id="3" name="Content Placeholder 2"/>
          <p:cNvSpPr>
            <a:spLocks noGrp="1"/>
          </p:cNvSpPr>
          <p:nvPr>
            <p:ph idx="1"/>
          </p:nvPr>
        </p:nvSpPr>
        <p:spPr/>
        <p:txBody>
          <a:bodyPr/>
          <a:lstStyle/>
          <a:p>
            <a:r>
              <a:rPr lang="en-US" b="1" dirty="0" smtClean="0">
                <a:solidFill>
                  <a:srgbClr val="FFFF00"/>
                </a:solidFill>
              </a:rPr>
              <a:t>We all have less!</a:t>
            </a:r>
          </a:p>
          <a:p>
            <a:pPr lvl="1"/>
            <a:r>
              <a:rPr lang="en-US" b="1" dirty="0" smtClean="0">
                <a:solidFill>
                  <a:srgbClr val="FFFF00"/>
                </a:solidFill>
              </a:rPr>
              <a:t>Less time.</a:t>
            </a:r>
          </a:p>
          <a:p>
            <a:pPr lvl="1"/>
            <a:r>
              <a:rPr lang="en-US" b="1" dirty="0" smtClean="0">
                <a:solidFill>
                  <a:srgbClr val="FFFF00"/>
                </a:solidFill>
              </a:rPr>
              <a:t>Less resources.</a:t>
            </a:r>
          </a:p>
          <a:p>
            <a:pPr lvl="1"/>
            <a:endParaRPr lang="en-US" b="1" dirty="0" smtClean="0">
              <a:solidFill>
                <a:srgbClr val="FFFF00"/>
              </a:solidFill>
            </a:endParaRPr>
          </a:p>
          <a:p>
            <a:r>
              <a:rPr lang="en-US" b="1" dirty="0" smtClean="0">
                <a:solidFill>
                  <a:srgbClr val="FFFF00"/>
                </a:solidFill>
              </a:rPr>
              <a:t>Skype will help you gain some of your time back.  </a:t>
            </a:r>
          </a:p>
          <a:p>
            <a:pPr lvl="1"/>
            <a:r>
              <a:rPr lang="en-US" b="1" dirty="0" smtClean="0">
                <a:solidFill>
                  <a:srgbClr val="FFFF00"/>
                </a:solidFill>
              </a:rPr>
              <a:t>Instead of having to move and physically ‘meet’ you can use Skype to virtually meet and plan your curriculum.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CALLING YOUR CONTACTS</a:t>
            </a:r>
            <a:endParaRPr lang="en-US" sz="3600" b="1" dirty="0"/>
          </a:p>
        </p:txBody>
      </p:sp>
      <p:sp>
        <p:nvSpPr>
          <p:cNvPr id="4" name="Text Placeholder 3"/>
          <p:cNvSpPr>
            <a:spLocks noGrp="1"/>
          </p:cNvSpPr>
          <p:nvPr>
            <p:ph type="body" sz="half" idx="2"/>
          </p:nvPr>
        </p:nvSpPr>
        <p:spPr>
          <a:xfrm>
            <a:off x="1143000" y="5867400"/>
            <a:ext cx="7333488" cy="990600"/>
          </a:xfrm>
        </p:spPr>
        <p:txBody>
          <a:bodyPr>
            <a:noAutofit/>
          </a:bodyPr>
          <a:lstStyle/>
          <a:p>
            <a:r>
              <a:rPr lang="en-US" sz="2000" b="1" dirty="0" smtClean="0">
                <a:solidFill>
                  <a:srgbClr val="FFFF00"/>
                </a:solidFill>
              </a:rPr>
              <a:t>This is the Group Contact I created for this workshop.  Notice it will only be a voice call – not video, but I can still send files and text messages to the group.</a:t>
            </a:r>
            <a:endParaRPr lang="en-US" sz="2000" b="1" dirty="0">
              <a:solidFill>
                <a:srgbClr val="FFFF00"/>
              </a:solidFill>
            </a:endParaRPr>
          </a:p>
        </p:txBody>
      </p:sp>
      <p:pic>
        <p:nvPicPr>
          <p:cNvPr id="13314"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
        <p:nvSpPr>
          <p:cNvPr id="6" name="Right Arrow 5"/>
          <p:cNvSpPr/>
          <p:nvPr/>
        </p:nvSpPr>
        <p:spPr>
          <a:xfrm rot="10800000">
            <a:off x="2514600" y="4953000"/>
            <a:ext cx="10668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6200000">
            <a:off x="3834581" y="2912870"/>
            <a:ext cx="10668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800000">
            <a:off x="7239000" y="685800"/>
            <a:ext cx="10668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err="1" smtClean="0"/>
              <a:t>Seinding</a:t>
            </a:r>
            <a:r>
              <a:rPr lang="en-US" sz="4000" b="1" dirty="0" smtClean="0"/>
              <a:t> files</a:t>
            </a:r>
            <a:endParaRPr lang="en-US" sz="4000" b="1"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noAutofit/>
          </a:bodyPr>
          <a:lstStyle/>
          <a:p>
            <a:r>
              <a:rPr lang="en-US" sz="2000" b="1" dirty="0" smtClean="0">
                <a:solidFill>
                  <a:srgbClr val="FFFF00"/>
                </a:solidFill>
              </a:rPr>
              <a:t>Click ‘Share’ next to the green ‘Call’ button.  Choose ‘Send File…’</a:t>
            </a:r>
            <a:endParaRPr lang="en-US" sz="2000" b="1" dirty="0">
              <a:solidFill>
                <a:srgbClr val="FFFF00"/>
              </a:solidFill>
            </a:endParaRPr>
          </a:p>
        </p:txBody>
      </p:sp>
      <p:pic>
        <p:nvPicPr>
          <p:cNvPr id="10242" name="Picture 2"/>
          <p:cNvPicPr>
            <a:picLocks noChangeAspect="1" noChangeArrowheads="1"/>
          </p:cNvPicPr>
          <p:nvPr/>
        </p:nvPicPr>
        <p:blipFill>
          <a:blip r:embed="rId2" cstate="print"/>
          <a:srcRect l="4587" r="5505"/>
          <a:stretch>
            <a:fillRect/>
          </a:stretch>
        </p:blipFill>
        <p:spPr bwMode="auto">
          <a:xfrm>
            <a:off x="1066800" y="381000"/>
            <a:ext cx="7467600" cy="5486400"/>
          </a:xfrm>
          <a:prstGeom prst="rect">
            <a:avLst/>
          </a:prstGeom>
          <a:noFill/>
          <a:ln w="9525">
            <a:noFill/>
            <a:miter lim="800000"/>
            <a:headEnd/>
            <a:tailEnd/>
          </a:ln>
        </p:spPr>
      </p:pic>
      <p:sp>
        <p:nvSpPr>
          <p:cNvPr id="6" name="Right Arrow 5"/>
          <p:cNvSpPr/>
          <p:nvPr/>
        </p:nvSpPr>
        <p:spPr>
          <a:xfrm rot="5400000">
            <a:off x="3771900" y="647700"/>
            <a:ext cx="11430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2362200" y="1600200"/>
            <a:ext cx="11430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err="1" smtClean="0"/>
              <a:t>Seinding</a:t>
            </a:r>
            <a:r>
              <a:rPr lang="en-US" sz="4000" b="1" dirty="0" smtClean="0"/>
              <a:t> files</a:t>
            </a:r>
            <a:endParaRPr lang="en-US" sz="3600" dirty="0"/>
          </a:p>
        </p:txBody>
      </p:sp>
      <p:sp>
        <p:nvSpPr>
          <p:cNvPr id="4" name="Text Placeholder 3"/>
          <p:cNvSpPr>
            <a:spLocks noGrp="1"/>
          </p:cNvSpPr>
          <p:nvPr>
            <p:ph type="body" sz="half" idx="2"/>
          </p:nvPr>
        </p:nvSpPr>
        <p:spPr/>
        <p:txBody>
          <a:bodyPr>
            <a:noAutofit/>
          </a:bodyPr>
          <a:lstStyle/>
          <a:p>
            <a:r>
              <a:rPr lang="en-US" sz="2000" b="1" dirty="0" smtClean="0">
                <a:solidFill>
                  <a:srgbClr val="FFFF00"/>
                </a:solidFill>
              </a:rPr>
              <a:t>Browse your computer to find the file you want to ‘push’.  Double-click it.</a:t>
            </a:r>
            <a:endParaRPr lang="en-US" sz="2000" b="1" dirty="0">
              <a:solidFill>
                <a:srgbClr val="FFFF00"/>
              </a:solidFill>
            </a:endParaRPr>
          </a:p>
        </p:txBody>
      </p:sp>
      <p:pic>
        <p:nvPicPr>
          <p:cNvPr id="11266"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
        <p:nvSpPr>
          <p:cNvPr id="6" name="Right Arrow 5"/>
          <p:cNvSpPr/>
          <p:nvPr/>
        </p:nvSpPr>
        <p:spPr>
          <a:xfrm rot="11454391">
            <a:off x="4800600" y="2057400"/>
            <a:ext cx="1143000" cy="1066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err="1" smtClean="0"/>
              <a:t>Seinding</a:t>
            </a:r>
            <a:r>
              <a:rPr lang="en-US" sz="3600" b="1" dirty="0" smtClean="0"/>
              <a:t> files</a:t>
            </a:r>
            <a:endParaRPr lang="en-US" sz="3200" dirty="0"/>
          </a:p>
        </p:txBody>
      </p:sp>
      <p:sp>
        <p:nvSpPr>
          <p:cNvPr id="4" name="Text Placeholder 3"/>
          <p:cNvSpPr>
            <a:spLocks noGrp="1"/>
          </p:cNvSpPr>
          <p:nvPr>
            <p:ph type="body" sz="half" idx="2"/>
          </p:nvPr>
        </p:nvSpPr>
        <p:spPr>
          <a:xfrm>
            <a:off x="1143000" y="5867400"/>
            <a:ext cx="7333488" cy="990600"/>
          </a:xfrm>
        </p:spPr>
        <p:txBody>
          <a:bodyPr>
            <a:noAutofit/>
          </a:bodyPr>
          <a:lstStyle/>
          <a:p>
            <a:r>
              <a:rPr lang="en-US" sz="1800" b="1" dirty="0" smtClean="0">
                <a:solidFill>
                  <a:srgbClr val="FFFF00"/>
                </a:solidFill>
              </a:rPr>
              <a:t>Your file is being sent.  Your contact will have to ‘Save’ the file on their end to complete the transfer.  You can send Word, Excel, </a:t>
            </a:r>
            <a:r>
              <a:rPr lang="en-US" sz="1800" b="1" dirty="0" err="1" smtClean="0">
                <a:solidFill>
                  <a:srgbClr val="FFFF00"/>
                </a:solidFill>
              </a:rPr>
              <a:t>Pdf’s</a:t>
            </a:r>
            <a:r>
              <a:rPr lang="en-US" sz="1800" b="1" dirty="0" smtClean="0">
                <a:solidFill>
                  <a:srgbClr val="FFFF00"/>
                </a:solidFill>
              </a:rPr>
              <a:t>, pictures, etc…  LET’S PRACTICE </a:t>
            </a:r>
            <a:r>
              <a:rPr lang="en-US" sz="1800" b="1" dirty="0" smtClean="0">
                <a:solidFill>
                  <a:srgbClr val="FFFF00"/>
                </a:solidFill>
                <a:sym typeface="Wingdings" pitchFamily="2" charset="2"/>
              </a:rPr>
              <a:t></a:t>
            </a:r>
            <a:endParaRPr lang="en-US" sz="1800" b="1" dirty="0">
              <a:solidFill>
                <a:srgbClr val="FFFF00"/>
              </a:solidFill>
            </a:endParaRPr>
          </a:p>
        </p:txBody>
      </p:sp>
      <p:pic>
        <p:nvPicPr>
          <p:cNvPr id="12290" name="Picture 2"/>
          <p:cNvPicPr>
            <a:picLocks noGrp="1" noChangeAspect="1" noChangeArrowheads="1"/>
          </p:cNvPicPr>
          <p:nvPr>
            <p:ph type="pic" idx="1"/>
          </p:nvPr>
        </p:nvPicPr>
        <p:blipFill>
          <a:blip r:embed="rId3" cstate="print"/>
          <a:srcRect l="8225" r="8225"/>
          <a:stretch>
            <a:fillRect/>
          </a:stretch>
        </p:blipFill>
        <p:spPr bwMode="auto">
          <a:prstGeom prst="rect">
            <a:avLst/>
          </a:prstGeom>
          <a:noFill/>
          <a:ln w="9525">
            <a:noFill/>
            <a:miter lim="800000"/>
            <a:headEnd/>
            <a:tailEnd/>
          </a:ln>
        </p:spPr>
      </p:pic>
      <p:sp>
        <p:nvSpPr>
          <p:cNvPr id="6" name="Right Arrow 5"/>
          <p:cNvSpPr/>
          <p:nvPr/>
        </p:nvSpPr>
        <p:spPr>
          <a:xfrm>
            <a:off x="3124200" y="3962400"/>
            <a:ext cx="1143000" cy="1295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2"/>
                </a:solidFill>
              </a:rPr>
              <a:t>Common planning</a:t>
            </a:r>
            <a:endParaRPr lang="en-US" sz="3600" b="1" dirty="0">
              <a:solidFill>
                <a:schemeClr val="accent2"/>
              </a:solidFill>
            </a:endParaRPr>
          </a:p>
        </p:txBody>
      </p:sp>
      <p:sp>
        <p:nvSpPr>
          <p:cNvPr id="4" name="Text Placeholder 3"/>
          <p:cNvSpPr>
            <a:spLocks noGrp="1"/>
          </p:cNvSpPr>
          <p:nvPr>
            <p:ph type="body" sz="half" idx="2"/>
          </p:nvPr>
        </p:nvSpPr>
        <p:spPr>
          <a:xfrm>
            <a:off x="1143000" y="5867400"/>
            <a:ext cx="7333488" cy="1143000"/>
          </a:xfrm>
        </p:spPr>
        <p:txBody>
          <a:bodyPr>
            <a:noAutofit/>
          </a:bodyPr>
          <a:lstStyle/>
          <a:p>
            <a:r>
              <a:rPr lang="en-US" b="1" dirty="0" smtClean="0">
                <a:solidFill>
                  <a:srgbClr val="FFFF00"/>
                </a:solidFill>
              </a:rPr>
              <a:t>You can conduct common planning sessions via </a:t>
            </a:r>
            <a:r>
              <a:rPr lang="en-US" b="1" dirty="0" err="1" smtClean="0">
                <a:solidFill>
                  <a:srgbClr val="FFFF00"/>
                </a:solidFill>
              </a:rPr>
              <a:t>skype</a:t>
            </a:r>
            <a:r>
              <a:rPr lang="en-US" b="1" dirty="0" smtClean="0">
                <a:solidFill>
                  <a:srgbClr val="FFFF00"/>
                </a:solidFill>
              </a:rPr>
              <a:t>.  Here you will see there was video discussion, texting, and file transfers.  Notice that you can ‘Show messages’ from different time frames.  Either copy/paste this into your planning document, or print screen and save as a picture.</a:t>
            </a:r>
            <a:endParaRPr lang="en-US" b="1" dirty="0">
              <a:solidFill>
                <a:srgbClr val="FFFF00"/>
              </a:solidFill>
            </a:endParaRPr>
          </a:p>
        </p:txBody>
      </p:sp>
      <p:pic>
        <p:nvPicPr>
          <p:cNvPr id="8194"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
        <p:nvSpPr>
          <p:cNvPr id="6" name="Down Arrow 5"/>
          <p:cNvSpPr/>
          <p:nvPr/>
        </p:nvSpPr>
        <p:spPr>
          <a:xfrm>
            <a:off x="4648200" y="1905000"/>
            <a:ext cx="6858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rot="5400000">
            <a:off x="5791200" y="2667000"/>
            <a:ext cx="6858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rot="5400000">
            <a:off x="5791200" y="3505200"/>
            <a:ext cx="6858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pPr algn="ctr"/>
            <a:r>
              <a:rPr lang="en-US" sz="3600" b="1" dirty="0" smtClean="0"/>
              <a:t>EXPANDING YOUR CLASSROOM</a:t>
            </a:r>
            <a:endParaRPr lang="en-US" sz="3600" b="1" dirty="0"/>
          </a:p>
        </p:txBody>
      </p:sp>
      <p:sp>
        <p:nvSpPr>
          <p:cNvPr id="7" name="Text Placeholder 6"/>
          <p:cNvSpPr>
            <a:spLocks noGrp="1"/>
          </p:cNvSpPr>
          <p:nvPr>
            <p:ph type="body" idx="2"/>
          </p:nvPr>
        </p:nvSpPr>
        <p:spPr/>
        <p:txBody>
          <a:bodyPr>
            <a:normAutofit/>
          </a:bodyPr>
          <a:lstStyle/>
          <a:p>
            <a:r>
              <a:rPr lang="en-US" sz="1800" b="1" dirty="0" smtClean="0">
                <a:solidFill>
                  <a:srgbClr val="FFFF00"/>
                </a:solidFill>
              </a:rPr>
              <a:t>Here, Jeremy </a:t>
            </a:r>
            <a:r>
              <a:rPr lang="en-US" sz="1800" b="1" dirty="0" err="1" smtClean="0">
                <a:solidFill>
                  <a:srgbClr val="FFFF00"/>
                </a:solidFill>
              </a:rPr>
              <a:t>Blinn</a:t>
            </a:r>
            <a:r>
              <a:rPr lang="en-US" sz="1800" b="1" dirty="0" smtClean="0">
                <a:solidFill>
                  <a:srgbClr val="FFFF00"/>
                </a:solidFill>
              </a:rPr>
              <a:t> shows us a short 10 second intro to a virtual field trip he conducted with another classroom.</a:t>
            </a:r>
          </a:p>
          <a:p>
            <a:endParaRPr lang="en-US" sz="1800" b="1" dirty="0" smtClean="0">
              <a:solidFill>
                <a:srgbClr val="FFFF00"/>
              </a:solidFill>
            </a:endParaRPr>
          </a:p>
          <a:p>
            <a:r>
              <a:rPr lang="en-US" sz="1800" b="1" dirty="0" smtClean="0">
                <a:solidFill>
                  <a:srgbClr val="FFFF00"/>
                </a:solidFill>
              </a:rPr>
              <a:t>Jeremy- would you like to share some additional comments.</a:t>
            </a:r>
            <a:endParaRPr lang="en-US" sz="1800" b="1" dirty="0">
              <a:solidFill>
                <a:srgbClr val="FFFF00"/>
              </a:solidFill>
            </a:endParaRPr>
          </a:p>
        </p:txBody>
      </p:sp>
      <p:pic>
        <p:nvPicPr>
          <p:cNvPr id="14338" name="Picture 2"/>
          <p:cNvPicPr>
            <a:picLocks noGrp="1" noChangeAspect="1" noChangeArrowheads="1"/>
          </p:cNvPicPr>
          <p:nvPr>
            <p:ph sz="half" idx="1"/>
          </p:nvPr>
        </p:nvPicPr>
        <p:blipFill>
          <a:blip r:embed="rId2" cstate="print"/>
          <a:srcRect l="34777" t="14187" r="11793" b="9567"/>
          <a:stretch>
            <a:fillRect/>
          </a:stretch>
        </p:blipFill>
        <p:spPr bwMode="auto">
          <a:xfrm>
            <a:off x="3886201" y="381000"/>
            <a:ext cx="4814454" cy="42939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On the Wiki Page</a:t>
            </a:r>
            <a:endParaRPr lang="en-US" sz="3600" b="1" dirty="0"/>
          </a:p>
        </p:txBody>
      </p:sp>
      <p:sp>
        <p:nvSpPr>
          <p:cNvPr id="5" name="Text Placeholder 4"/>
          <p:cNvSpPr>
            <a:spLocks noGrp="1"/>
          </p:cNvSpPr>
          <p:nvPr>
            <p:ph type="body" idx="2"/>
          </p:nvPr>
        </p:nvSpPr>
        <p:spPr/>
        <p:txBody>
          <a:bodyPr/>
          <a:lstStyle/>
          <a:p>
            <a:pPr>
              <a:buFont typeface="Arial" pitchFamily="34" charset="0"/>
              <a:buChar char="•"/>
            </a:pPr>
            <a:r>
              <a:rPr lang="en-US" sz="2400" b="1" dirty="0" smtClean="0">
                <a:solidFill>
                  <a:srgbClr val="FFFF00"/>
                </a:solidFill>
                <a:effectLst>
                  <a:outerShdw blurRad="38100" dist="38100" dir="2700000" algn="tl">
                    <a:srgbClr val="000000">
                      <a:alpha val="43137"/>
                    </a:srgbClr>
                  </a:outerShdw>
                </a:effectLst>
              </a:rPr>
              <a:t>Please go to our </a:t>
            </a:r>
            <a:r>
              <a:rPr lang="en-US" sz="2400" b="1" dirty="0" err="1" smtClean="0">
                <a:solidFill>
                  <a:srgbClr val="FFFF00"/>
                </a:solidFill>
                <a:effectLst>
                  <a:outerShdw blurRad="38100" dist="38100" dir="2700000" algn="tl">
                    <a:srgbClr val="000000">
                      <a:alpha val="43137"/>
                    </a:srgbClr>
                  </a:outerShdw>
                </a:effectLst>
              </a:rPr>
              <a:t>wikispaces</a:t>
            </a:r>
            <a:r>
              <a:rPr lang="en-US" sz="2400" b="1" dirty="0" smtClean="0">
                <a:solidFill>
                  <a:srgbClr val="FFFF00"/>
                </a:solidFill>
                <a:effectLst>
                  <a:outerShdw blurRad="38100" dist="38100" dir="2700000" algn="tl">
                    <a:srgbClr val="000000">
                      <a:alpha val="43137"/>
                    </a:srgbClr>
                  </a:outerShdw>
                </a:effectLst>
              </a:rPr>
              <a:t> page on the internet.  </a:t>
            </a:r>
          </a:p>
          <a:p>
            <a:pPr>
              <a:buFont typeface="Arial" pitchFamily="34" charset="0"/>
              <a:buChar char="•"/>
            </a:pPr>
            <a:endParaRPr lang="en-US" sz="2400" b="1" dirty="0" smtClean="0">
              <a:solidFill>
                <a:srgbClr val="FFFF00"/>
              </a:solidFill>
              <a:effectLst>
                <a:outerShdw blurRad="38100" dist="38100" dir="2700000" algn="tl">
                  <a:srgbClr val="000000">
                    <a:alpha val="43137"/>
                  </a:srgbClr>
                </a:outerShdw>
              </a:effectLst>
            </a:endParaRPr>
          </a:p>
          <a:p>
            <a:pPr>
              <a:buFont typeface="Arial" pitchFamily="34" charset="0"/>
              <a:buChar char="•"/>
            </a:pPr>
            <a:r>
              <a:rPr lang="en-US" sz="2400" b="1" dirty="0" smtClean="0">
                <a:solidFill>
                  <a:srgbClr val="FFFF00"/>
                </a:solidFill>
                <a:effectLst>
                  <a:outerShdw blurRad="38100" dist="38100" dir="2700000" algn="tl">
                    <a:srgbClr val="000000">
                      <a:alpha val="43137"/>
                    </a:srgbClr>
                  </a:outerShdw>
                </a:effectLst>
              </a:rPr>
              <a:t>On the right, you will notice a new tab, ‘Academy Tech’.  Please click.</a:t>
            </a:r>
          </a:p>
          <a:p>
            <a:endParaRPr lang="en-US" dirty="0" smtClean="0"/>
          </a:p>
          <a:p>
            <a:endParaRPr lang="en-US" dirty="0"/>
          </a:p>
        </p:txBody>
      </p:sp>
      <p:pic>
        <p:nvPicPr>
          <p:cNvPr id="8194" name="Picture 2"/>
          <p:cNvPicPr>
            <a:picLocks noGrp="1" noChangeAspect="1" noChangeArrowheads="1"/>
          </p:cNvPicPr>
          <p:nvPr>
            <p:ph sz="half" idx="1"/>
          </p:nvPr>
        </p:nvPicPr>
        <p:blipFill>
          <a:blip r:embed="rId2" cstate="print"/>
          <a:stretch>
            <a:fillRect/>
          </a:stretch>
        </p:blipFill>
        <p:spPr bwMode="auto">
          <a:xfrm>
            <a:off x="3651250" y="228600"/>
            <a:ext cx="5276850" cy="6172200"/>
          </a:xfrm>
          <a:prstGeom prst="rect">
            <a:avLst/>
          </a:prstGeom>
          <a:noFill/>
          <a:ln w="9525">
            <a:noFill/>
            <a:miter lim="800000"/>
            <a:headEnd/>
            <a:tailEnd/>
          </a:ln>
        </p:spPr>
      </p:pic>
      <p:sp>
        <p:nvSpPr>
          <p:cNvPr id="6" name="Right Arrow 5"/>
          <p:cNvSpPr/>
          <p:nvPr/>
        </p:nvSpPr>
        <p:spPr>
          <a:xfrm rot="10800000">
            <a:off x="4284358" y="3684249"/>
            <a:ext cx="1049642" cy="9639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On the Wiki Page</a:t>
            </a:r>
            <a:endParaRPr lang="en-US" sz="3600" b="1" dirty="0"/>
          </a:p>
        </p:txBody>
      </p:sp>
      <p:sp>
        <p:nvSpPr>
          <p:cNvPr id="5" name="Text Placeholder 4"/>
          <p:cNvSpPr>
            <a:spLocks noGrp="1"/>
          </p:cNvSpPr>
          <p:nvPr>
            <p:ph type="body" idx="2"/>
          </p:nvPr>
        </p:nvSpPr>
        <p:spPr/>
        <p:txBody>
          <a:bodyPr>
            <a:normAutofit fontScale="92500"/>
          </a:bodyPr>
          <a:lstStyle/>
          <a:p>
            <a:pPr>
              <a:buFont typeface="Arial" pitchFamily="34" charset="0"/>
              <a:buChar char="•"/>
            </a:pPr>
            <a:r>
              <a:rPr lang="en-US" sz="2400" b="1" dirty="0" smtClean="0">
                <a:solidFill>
                  <a:srgbClr val="FFFF00"/>
                </a:solidFill>
                <a:effectLst>
                  <a:outerShdw blurRad="38100" dist="38100" dir="2700000" algn="tl">
                    <a:srgbClr val="000000">
                      <a:alpha val="43137"/>
                    </a:srgbClr>
                  </a:outerShdw>
                </a:effectLst>
              </a:rPr>
              <a:t>If you have not downloaded Skype to your computer, please click on the ‘Downloading Skype’ </a:t>
            </a:r>
            <a:r>
              <a:rPr lang="en-US" sz="2400" b="1" dirty="0" err="1" smtClean="0">
                <a:solidFill>
                  <a:srgbClr val="FFFF00"/>
                </a:solidFill>
                <a:effectLst>
                  <a:outerShdw blurRad="38100" dist="38100" dir="2700000" algn="tl">
                    <a:srgbClr val="000000">
                      <a:alpha val="43137"/>
                    </a:srgbClr>
                  </a:outerShdw>
                </a:effectLst>
              </a:rPr>
              <a:t>powerpoint</a:t>
            </a:r>
            <a:r>
              <a:rPr lang="en-US" sz="2400" b="1" dirty="0" smtClean="0">
                <a:solidFill>
                  <a:srgbClr val="FFFF00"/>
                </a:solidFill>
                <a:effectLst>
                  <a:outerShdw blurRad="38100" dist="38100" dir="2700000" algn="tl">
                    <a:srgbClr val="000000">
                      <a:alpha val="43137"/>
                    </a:srgbClr>
                  </a:outerShdw>
                </a:effectLst>
              </a:rPr>
              <a:t> and follow the instructions in it.</a:t>
            </a:r>
          </a:p>
          <a:p>
            <a:pPr>
              <a:buFont typeface="Arial" pitchFamily="34" charset="0"/>
              <a:buChar char="•"/>
            </a:pPr>
            <a:endParaRPr lang="en-US" sz="2400" b="1" dirty="0" smtClean="0">
              <a:solidFill>
                <a:srgbClr val="FFFF00"/>
              </a:solidFill>
              <a:effectLst>
                <a:outerShdw blurRad="38100" dist="38100" dir="2700000" algn="tl">
                  <a:srgbClr val="000000">
                    <a:alpha val="43137"/>
                  </a:srgbClr>
                </a:outerShdw>
              </a:effectLst>
            </a:endParaRPr>
          </a:p>
          <a:p>
            <a:pPr>
              <a:buFont typeface="Arial" pitchFamily="34" charset="0"/>
              <a:buChar char="•"/>
            </a:pPr>
            <a:r>
              <a:rPr lang="en-US" sz="2400" b="1" dirty="0" smtClean="0">
                <a:solidFill>
                  <a:srgbClr val="FFFF00"/>
                </a:solidFill>
                <a:effectLst>
                  <a:outerShdw blurRad="38100" dist="38100" dir="2700000" algn="tl">
                    <a:srgbClr val="000000">
                      <a:alpha val="43137"/>
                    </a:srgbClr>
                  </a:outerShdw>
                </a:effectLst>
              </a:rPr>
              <a:t>Everyone else, open your Skype account.</a:t>
            </a:r>
            <a:endParaRPr lang="en-US" dirty="0" smtClean="0"/>
          </a:p>
          <a:p>
            <a:endParaRPr lang="en-US" dirty="0"/>
          </a:p>
        </p:txBody>
      </p:sp>
      <p:pic>
        <p:nvPicPr>
          <p:cNvPr id="9218" name="Picture 2"/>
          <p:cNvPicPr>
            <a:picLocks noGrp="1" noChangeAspect="1" noChangeArrowheads="1"/>
          </p:cNvPicPr>
          <p:nvPr>
            <p:ph sz="half" idx="1"/>
          </p:nvPr>
        </p:nvPicPr>
        <p:blipFill>
          <a:blip r:embed="rId2" cstate="print"/>
          <a:srcRect/>
          <a:stretch>
            <a:fillRect/>
          </a:stretch>
        </p:blipFill>
        <p:spPr bwMode="auto">
          <a:xfrm>
            <a:off x="3651250" y="381000"/>
            <a:ext cx="5276850" cy="6172200"/>
          </a:xfrm>
          <a:prstGeom prst="rect">
            <a:avLst/>
          </a:prstGeom>
          <a:noFill/>
          <a:ln w="9525">
            <a:noFill/>
            <a:miter lim="800000"/>
            <a:headEnd/>
            <a:tailEnd/>
          </a:ln>
        </p:spPr>
      </p:pic>
      <p:sp>
        <p:nvSpPr>
          <p:cNvPr id="6" name="Right Arrow 5"/>
          <p:cNvSpPr/>
          <p:nvPr/>
        </p:nvSpPr>
        <p:spPr>
          <a:xfrm rot="10800000">
            <a:off x="5867400" y="5105400"/>
            <a:ext cx="1049642" cy="8115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99032"/>
          </a:xfrm>
        </p:spPr>
        <p:txBody>
          <a:bodyPr/>
          <a:lstStyle/>
          <a:p>
            <a:r>
              <a:rPr lang="en-US" b="1" dirty="0" smtClean="0"/>
              <a:t>Your Skype Homepage</a:t>
            </a:r>
            <a:endParaRPr lang="en-US" b="1" dirty="0"/>
          </a:p>
        </p:txBody>
      </p:sp>
      <p:sp>
        <p:nvSpPr>
          <p:cNvPr id="3" name="Content Placeholder 2"/>
          <p:cNvSpPr>
            <a:spLocks noGrp="1"/>
          </p:cNvSpPr>
          <p:nvPr>
            <p:ph sz="half" idx="1"/>
          </p:nvPr>
        </p:nvSpPr>
        <p:spPr>
          <a:xfrm>
            <a:off x="0" y="1143001"/>
            <a:ext cx="3505200" cy="5715000"/>
          </a:xfrm>
        </p:spPr>
        <p:txBody>
          <a:bodyPr>
            <a:normAutofit/>
          </a:bodyPr>
          <a:lstStyle/>
          <a:p>
            <a:r>
              <a:rPr lang="en-US" b="1" dirty="0" smtClean="0">
                <a:solidFill>
                  <a:srgbClr val="FFFF00"/>
                </a:solidFill>
              </a:rPr>
              <a:t>Open Skype on your laptop.</a:t>
            </a:r>
          </a:p>
          <a:p>
            <a:r>
              <a:rPr lang="en-US" b="1" dirty="0" smtClean="0">
                <a:solidFill>
                  <a:srgbClr val="FFFF00"/>
                </a:solidFill>
              </a:rPr>
              <a:t>Notice the screen’s different components:</a:t>
            </a:r>
          </a:p>
          <a:p>
            <a:pPr lvl="1"/>
            <a:r>
              <a:rPr lang="en-US" b="1" dirty="0" smtClean="0">
                <a:solidFill>
                  <a:srgbClr val="FFFF00"/>
                </a:solidFill>
              </a:rPr>
              <a:t>Your Status</a:t>
            </a:r>
          </a:p>
          <a:p>
            <a:pPr lvl="1"/>
            <a:r>
              <a:rPr lang="en-US" b="1" dirty="0" smtClean="0">
                <a:solidFill>
                  <a:srgbClr val="FFFF00"/>
                </a:solidFill>
              </a:rPr>
              <a:t>Contact List</a:t>
            </a:r>
          </a:p>
          <a:p>
            <a:pPr lvl="1"/>
            <a:r>
              <a:rPr lang="en-US" b="1" dirty="0" smtClean="0">
                <a:solidFill>
                  <a:srgbClr val="FFFF00"/>
                </a:solidFill>
              </a:rPr>
              <a:t>News/Alerts</a:t>
            </a:r>
          </a:p>
          <a:p>
            <a:pPr lvl="1"/>
            <a:r>
              <a:rPr lang="en-US" b="1" dirty="0" smtClean="0">
                <a:solidFill>
                  <a:srgbClr val="FFFF00"/>
                </a:solidFill>
              </a:rPr>
              <a:t>Option to view Top Contacts</a:t>
            </a:r>
          </a:p>
          <a:p>
            <a:pPr lvl="1"/>
            <a:r>
              <a:rPr lang="en-US" b="1" dirty="0" smtClean="0">
                <a:solidFill>
                  <a:srgbClr val="FFFF00"/>
                </a:solidFill>
              </a:rPr>
              <a:t>Help Videos</a:t>
            </a:r>
            <a:endParaRPr lang="en-US" b="1" dirty="0">
              <a:solidFill>
                <a:srgbClr val="FFFF00"/>
              </a:solidFill>
            </a:endParaRPr>
          </a:p>
        </p:txBody>
      </p:sp>
      <p:pic>
        <p:nvPicPr>
          <p:cNvPr id="1026" name="Picture 2"/>
          <p:cNvPicPr>
            <a:picLocks noGrp="1" noChangeAspect="1" noChangeArrowheads="1"/>
          </p:cNvPicPr>
          <p:nvPr>
            <p:ph sz="half" idx="2"/>
          </p:nvPr>
        </p:nvPicPr>
        <p:blipFill>
          <a:blip r:embed="rId2" cstate="print"/>
          <a:srcRect l="4864" r="15427"/>
          <a:stretch>
            <a:fillRect/>
          </a:stretch>
        </p:blipFill>
        <p:spPr bwMode="auto">
          <a:xfrm>
            <a:off x="3505200" y="1295401"/>
            <a:ext cx="5638800" cy="5562600"/>
          </a:xfrm>
          <a:prstGeom prst="rect">
            <a:avLst/>
          </a:prstGeom>
          <a:noFill/>
          <a:ln w="9525">
            <a:noFill/>
            <a:miter lim="800000"/>
            <a:headEnd/>
            <a:tailEnd/>
          </a:ln>
        </p:spPr>
      </p:pic>
      <p:sp>
        <p:nvSpPr>
          <p:cNvPr id="8" name="Right Arrow 7"/>
          <p:cNvSpPr/>
          <p:nvPr/>
        </p:nvSpPr>
        <p:spPr>
          <a:xfrm rot="11074780">
            <a:off x="3903359" y="1550649"/>
            <a:ext cx="6858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1074780">
            <a:off x="4665357" y="4141449"/>
            <a:ext cx="685800" cy="4572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ight Arrow 9"/>
          <p:cNvSpPr/>
          <p:nvPr/>
        </p:nvSpPr>
        <p:spPr>
          <a:xfrm rot="11074780">
            <a:off x="8441042" y="3227049"/>
            <a:ext cx="685800" cy="45720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1" name="Right Arrow 10"/>
          <p:cNvSpPr/>
          <p:nvPr/>
        </p:nvSpPr>
        <p:spPr>
          <a:xfrm rot="11074780">
            <a:off x="8441041" y="2259350"/>
            <a:ext cx="685800" cy="4572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2" name="Right Arrow 11"/>
          <p:cNvSpPr/>
          <p:nvPr/>
        </p:nvSpPr>
        <p:spPr>
          <a:xfrm rot="9724085">
            <a:off x="8404474" y="1542270"/>
            <a:ext cx="685800" cy="4572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Adding Contacts</a:t>
            </a:r>
            <a:endParaRPr lang="en-US" sz="3600" b="1" dirty="0"/>
          </a:p>
        </p:txBody>
      </p:sp>
      <p:sp>
        <p:nvSpPr>
          <p:cNvPr id="6" name="Text Placeholder 5"/>
          <p:cNvSpPr>
            <a:spLocks noGrp="1"/>
          </p:cNvSpPr>
          <p:nvPr>
            <p:ph type="body" sz="half" idx="2"/>
          </p:nvPr>
        </p:nvSpPr>
        <p:spPr/>
        <p:txBody>
          <a:bodyPr>
            <a:normAutofit fontScale="92500"/>
          </a:bodyPr>
          <a:lstStyle/>
          <a:p>
            <a:r>
              <a:rPr lang="en-US" sz="1900" b="1" dirty="0" smtClean="0">
                <a:solidFill>
                  <a:srgbClr val="FFFF00"/>
                </a:solidFill>
              </a:rPr>
              <a:t>S</a:t>
            </a:r>
            <a:r>
              <a:rPr lang="en-US" dirty="0" smtClean="0"/>
              <a:t>i</a:t>
            </a:r>
            <a:r>
              <a:rPr lang="en-US" sz="1800" b="1" dirty="0" smtClean="0">
                <a:solidFill>
                  <a:srgbClr val="FFFF00"/>
                </a:solidFill>
              </a:rPr>
              <a:t>mply click in the ‘Contacts’ bar and type the name, email address, or </a:t>
            </a:r>
            <a:r>
              <a:rPr lang="en-US" sz="1800" b="1" dirty="0" err="1" smtClean="0">
                <a:solidFill>
                  <a:srgbClr val="FFFF00"/>
                </a:solidFill>
              </a:rPr>
              <a:t>skype</a:t>
            </a:r>
            <a:r>
              <a:rPr lang="en-US" sz="1800" b="1" dirty="0" smtClean="0">
                <a:solidFill>
                  <a:srgbClr val="FFFF00"/>
                </a:solidFill>
              </a:rPr>
              <a:t> name of the person you are looking for to add to your list.</a:t>
            </a:r>
            <a:endParaRPr lang="en-US" b="1" dirty="0">
              <a:solidFill>
                <a:srgbClr val="FFFF00"/>
              </a:solidFill>
            </a:endParaRPr>
          </a:p>
        </p:txBody>
      </p:sp>
      <p:sp>
        <p:nvSpPr>
          <p:cNvPr id="10" name="Right Arrow 9"/>
          <p:cNvSpPr/>
          <p:nvPr/>
        </p:nvSpPr>
        <p:spPr>
          <a:xfrm rot="13675577">
            <a:off x="2133600" y="12954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p:cNvPicPr>
            <a:picLocks noGrp="1" noChangeAspect="1" noChangeArrowheads="1"/>
          </p:cNvPicPr>
          <p:nvPr>
            <p:ph type="pic" idx="1"/>
          </p:nvPr>
        </p:nvPicPr>
        <p:blipFill>
          <a:blip r:embed="rId2" cstate="print"/>
          <a:srcRect l="8225" r="17929"/>
          <a:stretch>
            <a:fillRect/>
          </a:stretch>
        </p:blipFill>
        <p:spPr bwMode="auto">
          <a:xfrm>
            <a:off x="1138237" y="152400"/>
            <a:ext cx="8005763" cy="5707966"/>
          </a:xfrm>
          <a:prstGeom prst="rect">
            <a:avLst/>
          </a:prstGeom>
          <a:noFill/>
          <a:ln w="9525">
            <a:noFill/>
            <a:miter lim="800000"/>
            <a:headEnd/>
            <a:tailEnd/>
          </a:ln>
        </p:spPr>
      </p:pic>
      <p:sp>
        <p:nvSpPr>
          <p:cNvPr id="13" name="Right Arrow 12"/>
          <p:cNvSpPr/>
          <p:nvPr/>
        </p:nvSpPr>
        <p:spPr>
          <a:xfrm rot="14266885">
            <a:off x="2362200" y="1447800"/>
            <a:ext cx="838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Adding Contacts</a:t>
            </a:r>
            <a:endParaRPr lang="en-US" sz="3600" b="1" dirty="0"/>
          </a:p>
        </p:txBody>
      </p:sp>
      <p:sp>
        <p:nvSpPr>
          <p:cNvPr id="4" name="Text Placeholder 3"/>
          <p:cNvSpPr>
            <a:spLocks noGrp="1"/>
          </p:cNvSpPr>
          <p:nvPr>
            <p:ph type="body" sz="half" idx="2"/>
          </p:nvPr>
        </p:nvSpPr>
        <p:spPr/>
        <p:txBody>
          <a:bodyPr>
            <a:noAutofit/>
          </a:bodyPr>
          <a:lstStyle/>
          <a:p>
            <a:r>
              <a:rPr lang="en-US" sz="1800" b="1" dirty="0" smtClean="0">
                <a:solidFill>
                  <a:srgbClr val="FFFF00"/>
                </a:solidFill>
              </a:rPr>
              <a:t>Skype will search it’s database and find matches to your request.  Please remember this is why it is important to include your school, country, state, and county email in your profile.</a:t>
            </a:r>
            <a:endParaRPr lang="en-US" sz="1800" b="1" dirty="0">
              <a:solidFill>
                <a:srgbClr val="FFFF00"/>
              </a:solidFill>
            </a:endParaRPr>
          </a:p>
        </p:txBody>
      </p:sp>
      <p:pic>
        <p:nvPicPr>
          <p:cNvPr id="3074" name="Picture 2"/>
          <p:cNvPicPr>
            <a:picLocks noGrp="1" noChangeAspect="1" noChangeArrowheads="1"/>
          </p:cNvPicPr>
          <p:nvPr>
            <p:ph type="pic" idx="1"/>
          </p:nvPr>
        </p:nvPicPr>
        <p:blipFill>
          <a:blip r:embed="rId2" cstate="print"/>
          <a:srcRect l="8225" r="8225"/>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ADDING CONTACTS</a:t>
            </a:r>
            <a:endParaRPr lang="en-US" sz="3600" b="1"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noAutofit/>
          </a:bodyPr>
          <a:lstStyle/>
          <a:p>
            <a:r>
              <a:rPr lang="en-US" sz="2000" b="1" dirty="0" smtClean="0">
                <a:solidFill>
                  <a:srgbClr val="FFFF00"/>
                </a:solidFill>
              </a:rPr>
              <a:t>You can keep the original request text, or change it to your own, more personalized message.  Then click ‘Send Request’.</a:t>
            </a:r>
            <a:endParaRPr lang="en-US" sz="2000" b="1" dirty="0">
              <a:solidFill>
                <a:srgbClr val="FFFF00"/>
              </a:solidFill>
            </a:endParaRPr>
          </a:p>
        </p:txBody>
      </p:sp>
      <p:pic>
        <p:nvPicPr>
          <p:cNvPr id="4098" name="Picture 2"/>
          <p:cNvPicPr>
            <a:picLocks noChangeAspect="1" noChangeArrowheads="1"/>
          </p:cNvPicPr>
          <p:nvPr/>
        </p:nvPicPr>
        <p:blipFill>
          <a:blip r:embed="rId2" cstate="print"/>
          <a:srcRect l="15625" t="15000" r="10625" b="15000"/>
          <a:stretch>
            <a:fillRect/>
          </a:stretch>
        </p:blipFill>
        <p:spPr bwMode="auto">
          <a:xfrm>
            <a:off x="1143000" y="381000"/>
            <a:ext cx="77724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Adding contacts</a:t>
            </a:r>
            <a:endParaRPr lang="en-US" sz="3600" b="1" dirty="0"/>
          </a:p>
        </p:txBody>
      </p:sp>
      <p:sp>
        <p:nvSpPr>
          <p:cNvPr id="4" name="Text Placeholder 3"/>
          <p:cNvSpPr>
            <a:spLocks noGrp="1"/>
          </p:cNvSpPr>
          <p:nvPr>
            <p:ph type="body" sz="half" idx="2"/>
          </p:nvPr>
        </p:nvSpPr>
        <p:spPr>
          <a:xfrm>
            <a:off x="1143000" y="5867400"/>
            <a:ext cx="8001000" cy="990600"/>
          </a:xfrm>
        </p:spPr>
        <p:txBody>
          <a:bodyPr>
            <a:noAutofit/>
          </a:bodyPr>
          <a:lstStyle/>
          <a:p>
            <a:r>
              <a:rPr lang="en-US" sz="2000" b="1" dirty="0" smtClean="0">
                <a:solidFill>
                  <a:srgbClr val="FFFF00"/>
                </a:solidFill>
              </a:rPr>
              <a:t>You can rename your contact to a proper name, ex: Oprah Winfrey, instead of their </a:t>
            </a:r>
            <a:r>
              <a:rPr lang="en-US" sz="2000" b="1" dirty="0" err="1" smtClean="0">
                <a:solidFill>
                  <a:srgbClr val="FFFF00"/>
                </a:solidFill>
              </a:rPr>
              <a:t>skype</a:t>
            </a:r>
            <a:r>
              <a:rPr lang="en-US" sz="2000" b="1" dirty="0" smtClean="0">
                <a:solidFill>
                  <a:srgbClr val="FFFF00"/>
                </a:solidFill>
              </a:rPr>
              <a:t> moniker.  And then you can look for additional people by clicking ‘Add another contact’.</a:t>
            </a:r>
            <a:endParaRPr lang="en-US" sz="2000" b="1" dirty="0">
              <a:solidFill>
                <a:srgbClr val="FFFF00"/>
              </a:solidFill>
            </a:endParaRPr>
          </a:p>
        </p:txBody>
      </p:sp>
      <p:pic>
        <p:nvPicPr>
          <p:cNvPr id="5122" name="Picture 2"/>
          <p:cNvPicPr>
            <a:picLocks noGrp="1" noChangeAspect="1" noChangeArrowheads="1"/>
          </p:cNvPicPr>
          <p:nvPr>
            <p:ph type="pic" idx="1"/>
          </p:nvPr>
        </p:nvPicPr>
        <p:blipFill>
          <a:blip r:embed="rId2" cstate="print"/>
          <a:srcRect l="16092" t="14017" r="10984" b="13761"/>
          <a:stretch>
            <a:fillRect/>
          </a:stretch>
        </p:blipFill>
        <p:spPr bwMode="auto">
          <a:xfrm>
            <a:off x="1365738" y="152400"/>
            <a:ext cx="7778262" cy="5638800"/>
          </a:xfrm>
          <a:prstGeom prst="rect">
            <a:avLst/>
          </a:prstGeom>
          <a:noFill/>
          <a:ln w="9525">
            <a:noFill/>
            <a:miter lim="800000"/>
            <a:headEnd/>
            <a:tailEnd/>
          </a:ln>
        </p:spPr>
      </p:pic>
      <p:sp>
        <p:nvSpPr>
          <p:cNvPr id="6" name="Right Arrow 5"/>
          <p:cNvSpPr/>
          <p:nvPr/>
        </p:nvSpPr>
        <p:spPr>
          <a:xfrm rot="14198326">
            <a:off x="4977439" y="1543851"/>
            <a:ext cx="763402"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8455042">
            <a:off x="2705400" y="4507870"/>
            <a:ext cx="763402" cy="685800"/>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1250</TotalTime>
  <Words>793</Words>
  <Application>Microsoft Office PowerPoint</Application>
  <PresentationFormat>On-screen Show (4:3)</PresentationFormat>
  <Paragraphs>71</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Verve</vt:lpstr>
      <vt:lpstr>Slide 1</vt:lpstr>
      <vt:lpstr>Common Planning</vt:lpstr>
      <vt:lpstr>On the Wiki Page</vt:lpstr>
      <vt:lpstr>On the Wiki Page</vt:lpstr>
      <vt:lpstr>Your Skype Homepage</vt:lpstr>
      <vt:lpstr>Adding Contacts</vt:lpstr>
      <vt:lpstr>Adding Contacts</vt:lpstr>
      <vt:lpstr>ADDING CONTACTS</vt:lpstr>
      <vt:lpstr>Adding contacts</vt:lpstr>
      <vt:lpstr>Adding contacts</vt:lpstr>
      <vt:lpstr>Renaming your contact</vt:lpstr>
      <vt:lpstr>Calling your contacts</vt:lpstr>
      <vt:lpstr>Calling your contacts</vt:lpstr>
      <vt:lpstr>Calling your contacts</vt:lpstr>
      <vt:lpstr>Calling your contacts</vt:lpstr>
      <vt:lpstr>Calling your contacts</vt:lpstr>
      <vt:lpstr>ADDING PEOPLE TO YOUR CALL</vt:lpstr>
      <vt:lpstr>ADDING PEOPLE TO YOUR CALL</vt:lpstr>
      <vt:lpstr>CALL SUMARY</vt:lpstr>
      <vt:lpstr>CALLING YOUR CONTACTS</vt:lpstr>
      <vt:lpstr>Seinding files</vt:lpstr>
      <vt:lpstr>Seinding files</vt:lpstr>
      <vt:lpstr>Seinding files</vt:lpstr>
      <vt:lpstr>Common planning</vt:lpstr>
      <vt:lpstr>EXPANDING YOUR CLASSROOM</vt:lpstr>
    </vt:vector>
  </TitlesOfParts>
  <Company>VCS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Curriculum Workshop</dc:title>
  <dc:creator>Kathleen Vandervoort</dc:creator>
  <cp:lastModifiedBy>Kathleen Vandervoort</cp:lastModifiedBy>
  <cp:revision>35</cp:revision>
  <dcterms:created xsi:type="dcterms:W3CDTF">2011-06-01T16:37:54Z</dcterms:created>
  <dcterms:modified xsi:type="dcterms:W3CDTF">2011-06-07T10:49:25Z</dcterms:modified>
</cp:coreProperties>
</file>